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0" roundtripDataSignature="AMtx7mhpf/Jtyo9NNr0Xs/A7Y0FjDnBN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AD0128-9871-4BD6-A2CD-747DE39DEAC6}">
  <a:tblStyle styleId="{2AAD0128-9871-4BD6-A2CD-747DE39DEA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regular.fntdata"/><Relationship Id="rId41" Type="http://schemas.openxmlformats.org/officeDocument/2006/relationships/slide" Target="slides/slide35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4398cbc19_0_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c4398cbc1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4398cbc19_0_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4398cbc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c4398cbc19_0_6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c4398cbc1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c4398cbc19_0_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c4398cbc1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4398cbc19_0_9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4398cbc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c4398cbc19_0_10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c4398cbc1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4398cbc19_0_10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c4398cbc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4398cbc19_0_1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c4398cbc1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4398cbc19_0_1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c4398cbc1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4398cbc19_0_1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c4398cbc1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44719c65d_0_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c44719c65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c4398cbc19_0_13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c4398cbc1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c4398cbc19_0_14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c4398cbc1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c4398cbc19_0_1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c4398cbc1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4398cbc19_0_15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c4398cbc1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4398cbc19_0_1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c4398cbc1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c4398cbc19_0_1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c4398cbc1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c4398cbc19_0_20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c4398cbc1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c4398cbc19_0_18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c4398cbc1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4398cbc19_0_18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c4398cbc1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44719c65d_0_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c44719c65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c44719c65d_0_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c44719c65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c4398cbc19_0_19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c4398cbc1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4398cbc19_0_20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c4398cbc1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4398cbc19_0_2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4398cbc1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c44719c65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c44719c6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c44719c65d_0_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c44719c65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44719c65d_0_2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c44719c65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34940bf4e_0_2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34940bf4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34940bf4e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34940bf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c34940bf4e_0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c34940bf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4398cbc19_0_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c4398cbc1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34940bf4e_0_29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34940bf4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4398cbc19_0_2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4398cbc1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>
            <p:ph type="ctrTitle"/>
          </p:nvPr>
        </p:nvSpPr>
        <p:spPr>
          <a:xfrm>
            <a:off x="311708" y="592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42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Capstone Project</a:t>
            </a:r>
            <a:endParaRPr b="1" sz="42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Telecom Churn EDA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Team Members: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Mohammed Yahya Ansari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Prafull Korde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c4398cbc19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Wrangling(Contd.)</a:t>
            </a:r>
            <a:endParaRPr/>
          </a:p>
        </p:txBody>
      </p:sp>
      <p:pic>
        <p:nvPicPr>
          <p:cNvPr id="129" name="Google Shape;129;g1c4398cbc19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676400"/>
            <a:ext cx="33242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c4398cbc19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975" y="1676400"/>
            <a:ext cx="311467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4398cbc19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Wrangling(Contd.)</a:t>
            </a:r>
            <a:endParaRPr/>
          </a:p>
        </p:txBody>
      </p:sp>
      <p:pic>
        <p:nvPicPr>
          <p:cNvPr id="136" name="Google Shape;136;g1c4398cbc19_0_47"/>
          <p:cNvPicPr preferRelativeResize="0"/>
          <p:nvPr/>
        </p:nvPicPr>
        <p:blipFill rotWithShape="1">
          <a:blip r:embed="rId3">
            <a:alphaModFix/>
          </a:blip>
          <a:srcRect b="0" l="17729" r="0" t="0"/>
          <a:stretch/>
        </p:blipFill>
        <p:spPr>
          <a:xfrm>
            <a:off x="2109946" y="1478338"/>
            <a:ext cx="19041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c4398cbc19_0_47"/>
          <p:cNvSpPr txBox="1"/>
          <p:nvPr/>
        </p:nvSpPr>
        <p:spPr>
          <a:xfrm>
            <a:off x="2109957" y="1092419"/>
            <a:ext cx="21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International + </a:t>
            </a:r>
            <a:r>
              <a:rPr lang="en-GB"/>
              <a:t>Voicem</a:t>
            </a:r>
            <a:r>
              <a:rPr lang="en-GB"/>
              <a:t>ail</a:t>
            </a:r>
            <a:endParaRPr/>
          </a:p>
        </p:txBody>
      </p:sp>
      <p:pic>
        <p:nvPicPr>
          <p:cNvPr id="138" name="Google Shape;138;g1c4398cbc19_0_47"/>
          <p:cNvPicPr preferRelativeResize="0"/>
          <p:nvPr/>
        </p:nvPicPr>
        <p:blipFill rotWithShape="1">
          <a:blip r:embed="rId4">
            <a:alphaModFix/>
          </a:blip>
          <a:srcRect b="0" l="17729" r="0" t="0"/>
          <a:stretch/>
        </p:blipFill>
        <p:spPr>
          <a:xfrm>
            <a:off x="4838048" y="1492613"/>
            <a:ext cx="1904175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c4398cbc19_0_47"/>
          <p:cNvSpPr txBox="1"/>
          <p:nvPr/>
        </p:nvSpPr>
        <p:spPr>
          <a:xfrm>
            <a:off x="4838043" y="1092419"/>
            <a:ext cx="21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</a:t>
            </a:r>
            <a:r>
              <a:rPr lang="en-GB"/>
              <a:t> Voicemail</a:t>
            </a:r>
            <a:endParaRPr/>
          </a:p>
        </p:txBody>
      </p:sp>
      <p:pic>
        <p:nvPicPr>
          <p:cNvPr id="140" name="Google Shape;140;g1c4398cbc19_0_47"/>
          <p:cNvPicPr preferRelativeResize="0"/>
          <p:nvPr/>
        </p:nvPicPr>
        <p:blipFill rotWithShape="1">
          <a:blip r:embed="rId5">
            <a:alphaModFix/>
          </a:blip>
          <a:srcRect b="0" l="17389" r="0" t="0"/>
          <a:stretch/>
        </p:blipFill>
        <p:spPr>
          <a:xfrm>
            <a:off x="4838038" y="3674850"/>
            <a:ext cx="19041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c4398cbc19_0_47"/>
          <p:cNvSpPr txBox="1"/>
          <p:nvPr/>
        </p:nvSpPr>
        <p:spPr>
          <a:xfrm>
            <a:off x="4609451" y="3274644"/>
            <a:ext cx="24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</a:t>
            </a:r>
            <a:r>
              <a:rPr lang="en-GB"/>
              <a:t>International or Voicemail</a:t>
            </a:r>
            <a:endParaRPr/>
          </a:p>
        </p:txBody>
      </p:sp>
      <p:pic>
        <p:nvPicPr>
          <p:cNvPr id="142" name="Google Shape;142;g1c4398cbc19_0_47"/>
          <p:cNvPicPr preferRelativeResize="0"/>
          <p:nvPr/>
        </p:nvPicPr>
        <p:blipFill rotWithShape="1">
          <a:blip r:embed="rId6">
            <a:alphaModFix/>
          </a:blip>
          <a:srcRect b="0" l="18300" r="0" t="0"/>
          <a:stretch/>
        </p:blipFill>
        <p:spPr>
          <a:xfrm>
            <a:off x="2109962" y="3613475"/>
            <a:ext cx="18520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c4398cbc19_0_47"/>
          <p:cNvSpPr txBox="1"/>
          <p:nvPr/>
        </p:nvSpPr>
        <p:spPr>
          <a:xfrm>
            <a:off x="2375299" y="3274650"/>
            <a:ext cx="16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International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4398cbc19_0_6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Dependent Variable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49" name="Google Shape;149;g1c4398cbc19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428" y="1118463"/>
            <a:ext cx="41351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1c4398cbc19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445" y="1093925"/>
            <a:ext cx="499311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c4398cbc19_0_7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4398cbc19_0_9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61" name="Google Shape;161;g1c4398cbc19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675" y="1031125"/>
            <a:ext cx="5136650" cy="39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4398cbc19_0_10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67" name="Google Shape;167;g1c4398cbc19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50" y="1125475"/>
            <a:ext cx="4911900" cy="3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c4398cbc19_0_10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73" name="Google Shape;173;g1c4398cbc19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488" y="1070500"/>
            <a:ext cx="5047025" cy="391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c4398cbc19_0_1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79" name="Google Shape;179;g1c4398cbc19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088" y="1017725"/>
            <a:ext cx="5153825" cy="39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4398cbc19_0_12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85" name="Google Shape;185;g1c4398cbc19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075" y="1017725"/>
            <a:ext cx="5181850" cy="400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4398cbc19_0_13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91" name="Google Shape;191;g1c4398cbc19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675" y="1093925"/>
            <a:ext cx="4948650" cy="3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c44719c65d_0_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Definition</a:t>
            </a:r>
            <a:endParaRPr/>
          </a:p>
        </p:txBody>
      </p:sp>
      <p:sp>
        <p:nvSpPr>
          <p:cNvPr id="62" name="Google Shape;62;g1c44719c65d_0_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Telecom churn analysis is the process of identifying customers who are likely to cancel their service or switch to a different service provider. This is an important problem for telecom companies, as churn can have a significant impact on their revenue and profitability.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Orange S.A., formerly France Télécom S.A., is a French multinational telecommunications corporation. The Orange </a:t>
            </a:r>
            <a:r>
              <a:rPr lang="en-GB">
                <a:solidFill>
                  <a:schemeClr val="lt1"/>
                </a:solidFill>
              </a:rPr>
              <a:t>Telecom</a:t>
            </a:r>
            <a:r>
              <a:rPr lang="en-GB">
                <a:solidFill>
                  <a:schemeClr val="lt1"/>
                </a:solidFill>
              </a:rPr>
              <a:t> Churn Dataset, consists of cleaned customer activity data (features), along with a churn label specifying whether a customer </a:t>
            </a:r>
            <a:r>
              <a:rPr lang="en-GB">
                <a:solidFill>
                  <a:schemeClr val="lt1"/>
                </a:solidFill>
              </a:rPr>
              <a:t>cancelled</a:t>
            </a:r>
            <a:r>
              <a:rPr lang="en-GB">
                <a:solidFill>
                  <a:schemeClr val="lt1"/>
                </a:solidFill>
              </a:rPr>
              <a:t> the subscription. Explore and analyze the data to discover key factors responsible for customer churn and come up with ways/recommendations to ensure customer retention.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c4398cbc19_0_13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97" name="Google Shape;197;g1c4398cbc19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949" y="1583077"/>
            <a:ext cx="7152101" cy="27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4398cbc19_0_14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State vs Average Churn Percentage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03" name="Google Shape;203;g1c4398cbc19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50" y="1622315"/>
            <a:ext cx="4326350" cy="235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c4398cbc19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875" y="1621050"/>
            <a:ext cx="4234600" cy="235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4398cbc19_0_1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Account Length Pie Chart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10" name="Google Shape;210;g1c4398cbc19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00" y="1291450"/>
            <a:ext cx="2520000" cy="31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c4398cbc19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300" y="1284013"/>
            <a:ext cx="2520000" cy="31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c4398cbc19_0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300" y="1324325"/>
            <a:ext cx="2520000" cy="311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4398cbc19_0_15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Account Length with Churn Box Plot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18" name="Google Shape;218;g1c4398cbc19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000" y="1093925"/>
            <a:ext cx="4680001" cy="37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4398cbc19_0_16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International Plan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24" name="Google Shape;224;g1c4398cbc19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50" y="1539075"/>
            <a:ext cx="2373950" cy="28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c4398cbc19_0_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900" y="1101513"/>
            <a:ext cx="5040000" cy="37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4398cbc19_0_17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International Plan(Contd.)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31" name="Google Shape;231;g1c4398cbc19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057975"/>
            <a:ext cx="4320000" cy="380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c4398cbc19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550" y="1095413"/>
            <a:ext cx="4140000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4398cbc19_0_20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Voicemail Plan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38" name="Google Shape;238;g1c4398cbc19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0" y="1053338"/>
            <a:ext cx="3960000" cy="33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c4398cbc19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850" y="1053338"/>
            <a:ext cx="3060000" cy="39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c4398cbc19_0_18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Area code vs Churn Percentage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45" name="Google Shape;245;g1c4398cbc19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525" y="1178225"/>
            <a:ext cx="37909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4398cbc19_0_18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Minute</a:t>
            </a:r>
            <a:r>
              <a:rPr lang="en-GB" sz="2300">
                <a:solidFill>
                  <a:schemeClr val="lt1"/>
                </a:solidFill>
              </a:rPr>
              <a:t> vs charge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51" name="Google Shape;251;g1c4398cbc19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101" y="1216325"/>
            <a:ext cx="2648100" cy="29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c4398cbc19_0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225" y="1216325"/>
            <a:ext cx="2648100" cy="29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c4398cbc19_0_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950" y="1216325"/>
            <a:ext cx="2476125" cy="29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44719c65d_0_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Average of calls on the basis of churn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59" name="Google Shape;259;g1c44719c65d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2" y="1671839"/>
            <a:ext cx="2880000" cy="249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c44719c65d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000" y="1623889"/>
            <a:ext cx="2880000" cy="258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c44719c65d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225" y="1671850"/>
            <a:ext cx="2880000" cy="2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c44719c65d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Objective</a:t>
            </a:r>
            <a:endParaRPr/>
          </a:p>
        </p:txBody>
      </p:sp>
      <p:sp>
        <p:nvSpPr>
          <p:cNvPr id="68" name="Google Shape;68;g1c44719c65d_0_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Identifying the key cause of the customer churn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Provide steps to retain the valuable customer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c4398cbc19_0_19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Area code vs Churn Percentage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67" name="Google Shape;267;g1c4398cbc19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000" y="1017725"/>
            <a:ext cx="5219999" cy="39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1c4398cbc19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723" y="1170125"/>
            <a:ext cx="629055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c4398cbc19_0_20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Correlation Heatmap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c4398cbc19_0_2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</a:rPr>
              <a:t>Pair Plot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79" name="Google Shape;279;g1c4398cbc1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025" y="773775"/>
            <a:ext cx="4339712" cy="420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c44719c65d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to Business Problem</a:t>
            </a:r>
            <a:endParaRPr/>
          </a:p>
        </p:txBody>
      </p:sp>
      <p:sp>
        <p:nvSpPr>
          <p:cNvPr id="285" name="Google Shape;285;g1c44719c65d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Modify International Plan as the charge is same as normal one.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 proactive with communication.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Ask for feedback often.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Periodically throw Offers to retain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Look at the customers facing problem in the most churning states.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Lean into best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Regular Server Maintenance.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Solving Poor Network Connectivity Issue.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Define a roadmap for new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Analyze churn when it happens.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Stay competitive.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c44719c65d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91" name="Google Shape;291;g1c44719c65d_0_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four charge fields are directly related to the minute fields.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area code and state fields may not be relevant and can be excluded.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 with the International Plan tend to churn more often.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 who have had four or more customer service calls churn significantly more than other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 with high day and evening minute usage tend to churn at a higher rate.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is no clear relationship between churn and the variables such as day calls, evening calls, night calls, international calls, night minutes, international minutes, account length, or voice mail messages.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44719c65d_0_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End</a:t>
            </a:r>
            <a:endParaRPr/>
          </a:p>
        </p:txBody>
      </p:sp>
      <p:sp>
        <p:nvSpPr>
          <p:cNvPr id="297" name="Google Shape;297;g1c44719c65d_0_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Thankyou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34940bf4e_0_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First look</a:t>
            </a:r>
            <a:endParaRPr/>
          </a:p>
        </p:txBody>
      </p:sp>
      <p:pic>
        <p:nvPicPr>
          <p:cNvPr id="74" name="Google Shape;74;g1c34940bf4e_0_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6050"/>
            <a:ext cx="8839200" cy="32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c34940bf4e_0_275"/>
          <p:cNvSpPr txBox="1"/>
          <p:nvPr/>
        </p:nvSpPr>
        <p:spPr>
          <a:xfrm>
            <a:off x="3317250" y="4499875"/>
            <a:ext cx="25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3333 Rows and 20 Columns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c34940bf4e_0_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Data Summary</a:t>
            </a:r>
            <a:endParaRPr sz="2600"/>
          </a:p>
        </p:txBody>
      </p:sp>
      <p:cxnSp>
        <p:nvCxnSpPr>
          <p:cNvPr id="81" name="Google Shape;81;g1c34940bf4e_0_0"/>
          <p:cNvCxnSpPr>
            <a:stCxn id="82" idx="2"/>
            <a:endCxn id="83" idx="0"/>
          </p:cNvCxnSpPr>
          <p:nvPr/>
        </p:nvCxnSpPr>
        <p:spPr>
          <a:xfrm flipH="1" rot="-5400000">
            <a:off x="4927150" y="1026275"/>
            <a:ext cx="269700" cy="5763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84" name="Google Shape;84;g1c34940bf4e_0_0"/>
          <p:cNvCxnSpPr>
            <a:stCxn id="85" idx="0"/>
            <a:endCxn id="86" idx="2"/>
          </p:cNvCxnSpPr>
          <p:nvPr/>
        </p:nvCxnSpPr>
        <p:spPr>
          <a:xfrm rot="-5400000">
            <a:off x="1932300" y="2155625"/>
            <a:ext cx="2445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87" name="Google Shape;87;g1c34940bf4e_0_0"/>
          <p:cNvCxnSpPr>
            <a:stCxn id="83" idx="2"/>
            <a:endCxn id="88" idx="0"/>
          </p:cNvCxnSpPr>
          <p:nvPr/>
        </p:nvCxnSpPr>
        <p:spPr>
          <a:xfrm flipH="1" rot="-5400000">
            <a:off x="5103975" y="2279963"/>
            <a:ext cx="4932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89" name="Google Shape;89;g1c34940bf4e_0_0"/>
          <p:cNvCxnSpPr>
            <a:stCxn id="90" idx="0"/>
            <a:endCxn id="82" idx="2"/>
          </p:cNvCxnSpPr>
          <p:nvPr/>
        </p:nvCxnSpPr>
        <p:spPr>
          <a:xfrm flipH="1" rot="5400000">
            <a:off x="5992725" y="-39187"/>
            <a:ext cx="269700" cy="2707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1" name="Google Shape;91;g1c34940bf4e_0_0"/>
          <p:cNvCxnSpPr>
            <a:stCxn id="86" idx="0"/>
            <a:endCxn id="82" idx="2"/>
          </p:cNvCxnSpPr>
          <p:nvPr/>
        </p:nvCxnSpPr>
        <p:spPr>
          <a:xfrm rot="-5400000">
            <a:off x="3279150" y="-45337"/>
            <a:ext cx="269700" cy="2719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82" name="Google Shape;82;g1c34940bf4e_0_0"/>
          <p:cNvSpPr txBox="1"/>
          <p:nvPr/>
        </p:nvSpPr>
        <p:spPr>
          <a:xfrm>
            <a:off x="3703900" y="595175"/>
            <a:ext cx="21399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Telecom Dataset</a:t>
            </a:r>
            <a:endParaRPr sz="15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g1c34940bf4e_0_0"/>
          <p:cNvSpPr txBox="1"/>
          <p:nvPr/>
        </p:nvSpPr>
        <p:spPr>
          <a:xfrm>
            <a:off x="1285200" y="1449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Numerical Variables</a:t>
            </a:r>
            <a:endParaRPr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g1c34940bf4e_0_0"/>
          <p:cNvSpPr txBox="1"/>
          <p:nvPr/>
        </p:nvSpPr>
        <p:spPr>
          <a:xfrm>
            <a:off x="4581225" y="1449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Categorical Variables</a:t>
            </a:r>
            <a:endParaRPr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g1c34940bf4e_0_0"/>
          <p:cNvSpPr txBox="1"/>
          <p:nvPr/>
        </p:nvSpPr>
        <p:spPr>
          <a:xfrm>
            <a:off x="4312275" y="2526875"/>
            <a:ext cx="2076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State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International Plan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Voicemail</a:t>
            </a: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 Plan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g1c34940bf4e_0_0"/>
          <p:cNvSpPr txBox="1"/>
          <p:nvPr/>
        </p:nvSpPr>
        <p:spPr>
          <a:xfrm>
            <a:off x="6712125" y="1449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Dependent Variable(output)</a:t>
            </a:r>
            <a:endParaRPr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g1c34940bf4e_0_0"/>
          <p:cNvSpPr txBox="1"/>
          <p:nvPr/>
        </p:nvSpPr>
        <p:spPr>
          <a:xfrm>
            <a:off x="813750" y="2278175"/>
            <a:ext cx="2481000" cy="27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Number vmail messages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day minutes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day calls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day charge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eve minutes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eve calls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eve charge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night minutes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night calls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night charge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intl minutes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intl calls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Total intl charge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Customer service calls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Account length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g1c34940bf4e_0_0"/>
          <p:cNvSpPr txBox="1"/>
          <p:nvPr/>
        </p:nvSpPr>
        <p:spPr>
          <a:xfrm>
            <a:off x="6712125" y="24050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Churn</a:t>
            </a:r>
            <a:endParaRPr sz="11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" name="Google Shape;93;g1c34940bf4e_0_0"/>
          <p:cNvCxnSpPr>
            <a:stCxn id="90" idx="2"/>
          </p:cNvCxnSpPr>
          <p:nvPr/>
        </p:nvCxnSpPr>
        <p:spPr>
          <a:xfrm flipH="1" rot="-5400000">
            <a:off x="7295775" y="2219063"/>
            <a:ext cx="371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c34940bf4e_0_1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</a:t>
            </a:r>
            <a:endParaRPr/>
          </a:p>
        </p:txBody>
      </p:sp>
      <p:graphicFrame>
        <p:nvGraphicFramePr>
          <p:cNvPr id="99" name="Google Shape;99;g1c34940bf4e_0_10"/>
          <p:cNvGraphicFramePr/>
          <p:nvPr/>
        </p:nvGraphicFramePr>
        <p:xfrm>
          <a:off x="311700" y="81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{2AAD0128-9871-4BD6-A2CD-747DE39DEAC6}</a:tableStyleId>
              </a:tblPr>
              <a:tblGrid>
                <a:gridCol w="1420100"/>
                <a:gridCol w="2948900"/>
                <a:gridCol w="1117225"/>
                <a:gridCol w="1203750"/>
                <a:gridCol w="973000"/>
                <a:gridCol w="857625"/>
              </a:tblGrid>
              <a:tr h="15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Variable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Data type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Unique Values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Min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Max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State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Categorical for 50 states and capital DC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object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NaN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NaN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5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Account Length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Number of days account has been active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int64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212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243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Area Code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Code Number of Area having some States included in each area code.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int64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NaN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NaN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International Plan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Activated International plan or not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object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NaN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NaN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Voicemail plan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Activated voicemail </a:t>
                      </a:r>
                      <a:r>
                        <a:rPr lang="en-GB" sz="1100"/>
                        <a:t>plan</a:t>
                      </a:r>
                      <a:r>
                        <a:rPr lang="en-GB" sz="1100"/>
                        <a:t> or not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object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NaN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NaN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Number vmail messages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Count of vmail messages sent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int64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day minutes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minutes used during day time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float64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1667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350.8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day calls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number of calls during day time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int64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165.00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day charge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charge during day time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float64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1667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59.64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4398cbc19_0_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Variables(Contd.)</a:t>
            </a:r>
            <a:endParaRPr/>
          </a:p>
        </p:txBody>
      </p:sp>
      <p:graphicFrame>
        <p:nvGraphicFramePr>
          <p:cNvPr id="105" name="Google Shape;105;g1c4398cbc19_0_7"/>
          <p:cNvGraphicFramePr/>
          <p:nvPr/>
        </p:nvGraphicFramePr>
        <p:xfrm>
          <a:off x="311775" y="73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{2AAD0128-9871-4BD6-A2CD-747DE39DEAC6}</a:tableStyleId>
              </a:tblPr>
              <a:tblGrid>
                <a:gridCol w="1751825"/>
                <a:gridCol w="2905600"/>
                <a:gridCol w="1160500"/>
                <a:gridCol w="1203775"/>
                <a:gridCol w="742250"/>
                <a:gridCol w="756650"/>
              </a:tblGrid>
              <a:tr h="2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Variable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Description</a:t>
                      </a:r>
                      <a:endParaRPr b="1"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Data type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Unique Values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Min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Max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eve minutes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minutes used during evening time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float64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1611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363.70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eve calls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number of calls during evening time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int64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123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170.00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eve charge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charge during evening time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float64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1440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30.91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night minutes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minutes used during night time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float64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1591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23.20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395.00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night calls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number of calls during night time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int64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33.0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175.00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night charge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charge during night time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float64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933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1.04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17.77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intl minutes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minutes used of international call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float64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162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20.00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intl calls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number of international calls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int64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20.00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intl charge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charge of international calls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float64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162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5.40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Customer Service Calls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Number of calls to customer service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int64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Churn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Customer churn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bool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NaN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NaN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34940bf4e_0_2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</a:t>
            </a:r>
            <a:endParaRPr/>
          </a:p>
        </p:txBody>
      </p:sp>
      <p:pic>
        <p:nvPicPr>
          <p:cNvPr id="111" name="Google Shape;111;g1c34940bf4e_0_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75" y="1945313"/>
            <a:ext cx="2643425" cy="1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c34940bf4e_0_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325" y="1074425"/>
            <a:ext cx="3378000" cy="29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c4398cbc19_0_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Data Wrangling(Contd.)</a:t>
            </a:r>
            <a:endParaRPr sz="2600"/>
          </a:p>
        </p:txBody>
      </p:sp>
      <p:sp>
        <p:nvSpPr>
          <p:cNvPr id="118" name="Google Shape;118;g1c4398cbc19_0_26"/>
          <p:cNvSpPr txBox="1"/>
          <p:nvPr/>
        </p:nvSpPr>
        <p:spPr>
          <a:xfrm>
            <a:off x="6223013" y="712925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Area code 408</a:t>
            </a:r>
            <a:endParaRPr/>
          </a:p>
        </p:txBody>
      </p:sp>
      <p:sp>
        <p:nvSpPr>
          <p:cNvPr id="119" name="Google Shape;119;g1c4398cbc19_0_26"/>
          <p:cNvSpPr txBox="1"/>
          <p:nvPr/>
        </p:nvSpPr>
        <p:spPr>
          <a:xfrm>
            <a:off x="3708900" y="712925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Area code 408</a:t>
            </a:r>
            <a:endParaRPr/>
          </a:p>
        </p:txBody>
      </p:sp>
      <p:sp>
        <p:nvSpPr>
          <p:cNvPr id="120" name="Google Shape;120;g1c4398cbc19_0_26"/>
          <p:cNvSpPr txBox="1"/>
          <p:nvPr/>
        </p:nvSpPr>
        <p:spPr>
          <a:xfrm>
            <a:off x="1194787" y="712925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Area code 408</a:t>
            </a:r>
            <a:endParaRPr/>
          </a:p>
        </p:txBody>
      </p:sp>
      <p:pic>
        <p:nvPicPr>
          <p:cNvPr id="121" name="Google Shape;121;g1c4398cbc19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755" y="1265525"/>
            <a:ext cx="2088264" cy="372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c4398cbc19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838" y="1265525"/>
            <a:ext cx="2057407" cy="37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c4398cbc19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065" y="1265525"/>
            <a:ext cx="2075180" cy="37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